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e940c4cab44c6d" /><Relationship Type="http://schemas.openxmlformats.org/officeDocument/2006/relationships/extended-properties" Target="/docProps/app.xml" Id="R22a0f08fcd89424e" /><Relationship Type="http://schemas.openxmlformats.org/officeDocument/2006/relationships/officeDocument" Target="/ppt/presentation.xml" Id="Rd558ff2e28da4d5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327e040375345b4"/>
  </p:sldMasterIdLst>
  <p:notesMasterIdLst>
    <p:notesMasterId xmlns:r="http://schemas.openxmlformats.org/officeDocument/2006/relationships" r:id="R61de46f5600c4bc0"/>
  </p:notesMasterIdLst>
  <p:sldIdLst>
    <p:sldId xmlns:r="http://schemas.openxmlformats.org/officeDocument/2006/relationships" id="256" r:id="Rbca97c47ee8741e2"/>
    <p:sldId xmlns:r="http://schemas.openxmlformats.org/officeDocument/2006/relationships" id="257" r:id="R7ab0452673644db6"/>
    <p:sldId xmlns:r="http://schemas.openxmlformats.org/officeDocument/2006/relationships" id="258" r:id="Ra8ea5b14f9e347d2"/>
    <p:sldId xmlns:r="http://schemas.openxmlformats.org/officeDocument/2006/relationships" id="259" r:id="R44789e6105a440eb"/>
    <p:sldId xmlns:r="http://schemas.openxmlformats.org/officeDocument/2006/relationships" id="260" r:id="R51071454db8d4bdc"/>
    <p:sldId xmlns:r="http://schemas.openxmlformats.org/officeDocument/2006/relationships" id="261" r:id="Ra1cd420e78b246e8"/>
    <p:sldId xmlns:r="http://schemas.openxmlformats.org/officeDocument/2006/relationships" id="262" r:id="R6600021a00e64ad0"/>
    <p:sldId xmlns:r="http://schemas.openxmlformats.org/officeDocument/2006/relationships" id="263" r:id="Rc3ae2e6fbaeb4e0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8954a23605549c1" /><Relationship Type="http://schemas.openxmlformats.org/officeDocument/2006/relationships/slideMaster" Target="/ppt/slideMasters/slideMaster1.xml" Id="R0327e040375345b4" /><Relationship Type="http://schemas.openxmlformats.org/officeDocument/2006/relationships/notesMaster" Target="/ppt/notesMasters/notesMaster1.xml" Id="R61de46f5600c4bc0" /><Relationship Type="http://schemas.openxmlformats.org/officeDocument/2006/relationships/presProps" Target="/ppt/presProps.xml" Id="R9fb54e9db37b4cd1" /><Relationship Type="http://schemas.openxmlformats.org/officeDocument/2006/relationships/tableStyles" Target="/ppt/tableStyles.xml" Id="Rb51941d9966f4c22" /><Relationship Type="http://schemas.openxmlformats.org/officeDocument/2006/relationships/slide" Target="/ppt/slides/slide1.xml" Id="Rbca97c47ee8741e2" /><Relationship Type="http://schemas.openxmlformats.org/officeDocument/2006/relationships/slide" Target="/ppt/slides/slide2.xml" Id="R7ab0452673644db6" /><Relationship Type="http://schemas.openxmlformats.org/officeDocument/2006/relationships/slide" Target="/ppt/slides/slide3.xml" Id="Ra8ea5b14f9e347d2" /><Relationship Type="http://schemas.openxmlformats.org/officeDocument/2006/relationships/slide" Target="/ppt/slides/slide4.xml" Id="R44789e6105a440eb" /><Relationship Type="http://schemas.openxmlformats.org/officeDocument/2006/relationships/slide" Target="/ppt/slides/slide5.xml" Id="R51071454db8d4bdc" /><Relationship Type="http://schemas.openxmlformats.org/officeDocument/2006/relationships/slide" Target="/ppt/slides/slide6.xml" Id="Ra1cd420e78b246e8" /><Relationship Type="http://schemas.openxmlformats.org/officeDocument/2006/relationships/slide" Target="/ppt/slides/slide7.xml" Id="R6600021a00e64ad0" /><Relationship Type="http://schemas.openxmlformats.org/officeDocument/2006/relationships/slide" Target="/ppt/slides/slide8.xml" Id="Rc3ae2e6fbaeb4e0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8df01b496b946b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  <a:effectStyle>
          <a:effectLst>
            <a:outerShdw blurRad="476250" dist="190500" dir="5400000">
              <a:srgbClr val="0F2E27">
                <a:alpha val="12000"/>
              </a:srgbClr>
            </a:outerShdw>
          </a:effectLst>
        </a:effectStyle>
        <a:effectStyle>
          <a:effectLst>
            <a:outerShdw blurRad="190500" dist="57150" dir="5400000">
              <a:srgbClr val="0F2E27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424a6dddded4f5d" /><Relationship Type="http://schemas.openxmlformats.org/officeDocument/2006/relationships/notesMaster" Target="/ppt/notesMasters/notesMaster1.xml" Id="R32df6e60a99744e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258cd81541c4cc1" /><Relationship Type="http://schemas.openxmlformats.org/officeDocument/2006/relationships/notesMaster" Target="/ppt/notesMasters/notesMaster1.xml" Id="R274769b150ba4df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8278b31845f4ce9" /><Relationship Type="http://schemas.openxmlformats.org/officeDocument/2006/relationships/notesMaster" Target="/ppt/notesMasters/notesMaster1.xml" Id="R836b198e5bf0476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6b1cdd7fe56470a" /><Relationship Type="http://schemas.openxmlformats.org/officeDocument/2006/relationships/notesMaster" Target="/ppt/notesMasters/notesMaster1.xml" Id="R9446ddc309494de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9d8d4a6136f43c1" /><Relationship Type="http://schemas.openxmlformats.org/officeDocument/2006/relationships/notesMaster" Target="/ppt/notesMasters/notesMaster1.xml" Id="Rdcf3030f7a40467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939242242534a62" /><Relationship Type="http://schemas.openxmlformats.org/officeDocument/2006/relationships/notesMaster" Target="/ppt/notesMasters/notesMaster1.xml" Id="R72f0feb4279643e5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0fcb06ad5774dce" /><Relationship Type="http://schemas.openxmlformats.org/officeDocument/2006/relationships/notesMaster" Target="/ppt/notesMasters/notesMaster1.xml" Id="R2223b72045be496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93cca20cdff40ac" /><Relationship Type="http://schemas.openxmlformats.org/officeDocument/2006/relationships/notesMaster" Target="/ppt/notesMasters/notesMaster1.xml" Id="R6b3c4dfe31e348d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那須LIFEのデザイン見本。共通題材「読書会のはじめ方」を使っています。表紙を含め、文字・図形・説明図・表はすべて編集可能なPowerPoint要素で、画像は使っていません。掲載プレビューは最終PPTXを再インポートした実レンダリングです。生成AIへのプロンプト入力結果を検証したものではありません。60分の時間配分は一例です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cf92a24151942d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143a42eff3b4c40" /><Relationship Type="http://schemas.openxmlformats.org/officeDocument/2006/relationships/slideLayout" Target="/ppt/slideLayouts/slideLayout1.xml" Id="Rb184a70f1ff748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184a70f1ff748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  <a:effectStyle>
          <a:effectLst>
            <a:outerShdw blurRad="476250" dist="190500" dir="5400000">
              <a:srgbClr val="0F2E27">
                <a:alpha val="12000"/>
              </a:srgbClr>
            </a:outerShdw>
          </a:effectLst>
        </a:effectStyle>
        <a:effectStyle>
          <a:effectLst>
            <a:outerShdw blurRad="190500" dist="57150" dir="5400000">
              <a:srgbClr val="0F2E27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ce6600cc794731" /><Relationship Type="http://schemas.openxmlformats.org/officeDocument/2006/relationships/notesSlide" Target="/ppt/notesSlides/notesSlide1.xml" Id="R1c0a1e02cbdf443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6bafff78e24250" /><Relationship Type="http://schemas.openxmlformats.org/officeDocument/2006/relationships/notesSlide" Target="/ppt/notesSlides/notesSlide2.xml" Id="Rcacaee698f6444b4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f8760fba2646a5" /><Relationship Type="http://schemas.openxmlformats.org/officeDocument/2006/relationships/notesSlide" Target="/ppt/notesSlides/notesSlide3.xml" Id="R777be9b1062e468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08d830a9f54025" /><Relationship Type="http://schemas.openxmlformats.org/officeDocument/2006/relationships/notesSlide" Target="/ppt/notesSlides/notesSlide4.xml" Id="Rce10fcd2cf154b02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356ade8e614c5e" /><Relationship Type="http://schemas.openxmlformats.org/officeDocument/2006/relationships/notesSlide" Target="/ppt/notesSlides/notesSlide5.xml" Id="R8cbba69381d64f2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125058ca154a7f" /><Relationship Type="http://schemas.openxmlformats.org/officeDocument/2006/relationships/notesSlide" Target="/ppt/notesSlides/notesSlide6.xml" Id="R77d1152f347440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ab0735fa81423e" /><Relationship Type="http://schemas.openxmlformats.org/officeDocument/2006/relationships/notesSlide" Target="/ppt/notesSlides/notesSlide7.xml" Id="Re774ab3a66c6401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21835c4dda4272" /><Relationship Type="http://schemas.openxmlformats.org/officeDocument/2006/relationships/notesSlide" Target="/ppt/notesSlides/notesSlide8.xml" Id="R9483038641054c5f" /></Relationships>
</file>

<file path=ppt/slides/slide1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2B1B31"/>
            </a:gs>
            <a:gs pos="100000">
              <a:srgbClr val="3D2944"/>
            </a:gs>
          </a:gsLst>
          <a:lin ang="72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E5B264-93F2-42AE-B611-1536640E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857250"/>
            <a:ext cx="5905500" cy="59055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5C4864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6BB9F9-9D44-4460-AC9B-29D899E39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19500" y="1333500"/>
            <a:ext cx="4953000" cy="495300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3" name="AI NASU LIFE  ·  VOLUME I">
            <a:extLst xmlns:a="http://schemas.openxmlformats.org/drawingml/2006/main">
              <a:ext uri="{FF2B5EF4-FFF2-40B4-BE49-F238E27FC236}">
                <a16:creationId xmlns:a16="http://schemas.microsoft.com/office/drawing/2014/main" id="{7C9BAC77-1AFF-4229-B70B-96EFF4F5D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609600"/>
            <a:ext cx="9525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00" b="0" i="0">
                <a:solidFill>
                  <a:srgbClr val="C8A86B"/>
                </a:solidFill>
                <a:latin typeface="Georgia"/>
                <a:ea typeface="Georgia"/>
                <a:cs typeface="Georgia"/>
              </a:defRPr>
            </a:pPr>
            <a:r>
              <a:rPr sz="900" b="0" i="0">
                <a:solidFill>
                  <a:srgbClr val="C8A86B"/>
                </a:solidFill>
                <a:latin typeface="Georgia"/>
                <a:ea typeface="Georgia"/>
                <a:cs typeface="Georgia"/>
              </a:rPr>
              <a:t>AI NASU LIFE  ·  VOLUME 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6E8F58-9625-4303-98D8-38E623E6B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524500" y="14287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807D10-3DBD-40FF-8816-0E7BC3D10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381125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6" name="読書会の はじめ方">
            <a:extLst xmlns:a="http://schemas.openxmlformats.org/drawingml/2006/main">
              <a:ext uri="{FF2B5EF4-FFF2-40B4-BE49-F238E27FC236}">
                <a16:creationId xmlns:a16="http://schemas.microsoft.com/office/drawing/2014/main" id="{75ACBF72-1EDD-453F-A012-95C7FCF91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771650"/>
            <a:ext cx="9525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720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720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読書会の</a:t>
            </a:r>
          </a:p>
          <a:p xmlns:a="http://schemas.openxmlformats.org/drawingml/2006/main">
            <a:pPr algn="ctr">
              <a:lnSpc>
                <a:spcPct val="110000"/>
              </a:lnSpc>
              <a:buNone/>
              <a:defRPr sz="720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720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はじめ方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756243-4EAA-455A-A2A2-C7DB67FAF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524500" y="445770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AA0C8C-C77E-466B-BA61-6C738BCA9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410075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9" name="準備から当日の対話まで">
            <a:extLst xmlns:a="http://schemas.openxmlformats.org/drawingml/2006/main">
              <a:ext uri="{FF2B5EF4-FFF2-40B4-BE49-F238E27FC236}">
                <a16:creationId xmlns:a16="http://schemas.microsoft.com/office/drawing/2014/main" id="{671EAE02-FAC1-4D9E-B5DB-A7E48639E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705350"/>
            <a:ext cx="952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E8DCE4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E8DCE4"/>
                </a:solidFill>
                <a:latin typeface="Yu Gothic Medium"/>
                <a:ea typeface="Yu Gothic Medium"/>
                <a:cs typeface="Yu Gothic Medium"/>
              </a:rPr>
              <a:t>準備から当日の対話まで</a:t>
            </a:r>
          </a:p>
        </p:txBody>
      </p:sp>
      <p:sp>
        <p:nvSpPr>
          <p:cNvPr id="10" name="本を選ぶ   ·   人を招く   ·   対話する">
            <a:extLst xmlns:a="http://schemas.openxmlformats.org/drawingml/2006/main">
              <a:ext uri="{FF2B5EF4-FFF2-40B4-BE49-F238E27FC236}">
                <a16:creationId xmlns:a16="http://schemas.microsoft.com/office/drawing/2014/main" id="{14BC23C8-1C36-43BD-B73A-3FB6D1C67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334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425" b="0" i="0">
                <a:solidFill>
                  <a:srgbClr val="C8A86B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425" b="0" i="0">
                <a:solidFill>
                  <a:srgbClr val="C8A86B"/>
                </a:solidFill>
                <a:latin typeface="Yu Mincho Demibold"/>
                <a:ea typeface="Yu Mincho Demibold"/>
                <a:cs typeface="Yu Mincho Demibold"/>
              </a:rPr>
              <a:t>本を選ぶ   ·   人を招く   ·   対話する</a:t>
            </a:r>
          </a:p>
        </p:txBody>
      </p:sp>
      <p:sp>
        <p:nvSpPr>
          <p:cNvPr id="11" name="— 01 —">
            <a:extLst xmlns:a="http://schemas.openxmlformats.org/drawingml/2006/main">
              <a:ext uri="{FF2B5EF4-FFF2-40B4-BE49-F238E27FC236}">
                <a16:creationId xmlns:a16="http://schemas.microsoft.com/office/drawing/2014/main" id="{505BABBA-DBEC-4390-9314-7A95433C1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CDBFC9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CDBFC9"/>
                </a:solidFill>
                <a:latin typeface="Georgia"/>
                <a:ea typeface="Georgia"/>
                <a:cs typeface="Georgia"/>
              </a:rPr>
              <a:t>— 01 —</a:t>
            </a:r>
          </a:p>
        </p:txBody>
      </p:sp>
    </p:spTree>
    <p:extLst>
      <p:ext uri="{BB962C8B-B14F-4D97-AF65-F5344CB8AC3E}">
        <p14:creationId xmlns:p14="http://schemas.microsoft.com/office/powerpoint/2010/main" val="959994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5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64DC932-CCEC-44D1-A6BC-4F8BDE9A9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524500" y="7048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743FA-DD94-4954-B53F-467259181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57225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3" name="読書会をつくる3つの要素">
            <a:extLst xmlns:a="http://schemas.openxmlformats.org/drawingml/2006/main">
              <a:ext uri="{FF2B5EF4-FFF2-40B4-BE49-F238E27FC236}">
                <a16:creationId xmlns:a16="http://schemas.microsoft.com/office/drawing/2014/main" id="{AAF770A2-8E2E-40C9-B41E-3CF785B0A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876300"/>
            <a:ext cx="9525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0" i="0">
                <a:solidFill>
                  <a:srgbClr val="2B1B31"/>
                </a:solidFill>
                <a:latin typeface="Yu Mincho"/>
                <a:ea typeface="Yu Mincho"/>
                <a:cs typeface="Yu Mincho"/>
              </a:defRPr>
            </a:pPr>
            <a:r>
              <a:rPr sz="2850" b="0" i="0">
                <a:solidFill>
                  <a:srgbClr val="2B1B31"/>
                </a:solidFill>
                <a:latin typeface="Yu Mincho"/>
                <a:ea typeface="Yu Mincho"/>
                <a:cs typeface="Yu Mincho"/>
              </a:rPr>
              <a:t>読書会をつくる3つの要素</a:t>
            </a:r>
          </a:p>
        </p:txBody>
      </p:sp>
      <p:sp>
        <p:nvSpPr>
          <p:cNvPr id="4" name="— 02 —">
            <a:extLst xmlns:a="http://schemas.openxmlformats.org/drawingml/2006/main">
              <a:ext uri="{FF2B5EF4-FFF2-40B4-BE49-F238E27FC236}">
                <a16:creationId xmlns:a16="http://schemas.microsoft.com/office/drawing/2014/main" id="{E7CB0607-0F67-45DC-AFD5-9E9473EA0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7B6A78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7B6A78"/>
                </a:solidFill>
                <a:latin typeface="Georgia"/>
                <a:ea typeface="Georgia"/>
                <a:cs typeface="Georgia"/>
              </a:rPr>
              <a:t>— 02 —</a:t>
            </a:r>
          </a:p>
        </p:txBody>
      </p:sp>
      <p:sp>
        <p:nvSpPr>
          <p:cNvPr id="5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CC592669-F036-465F-BC8D-AD4372170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7B6A78"/>
                </a:solidFill>
                <a:latin typeface="Georgia"/>
                <a:ea typeface="Georgia"/>
                <a:cs typeface="Georgia"/>
              </a:defRPr>
            </a:pPr>
            <a:r>
              <a:rPr sz="900" b="0" i="0">
                <a:solidFill>
                  <a:srgbClr val="7B6A78"/>
                </a:solidFill>
                <a:latin typeface="Georgia"/>
                <a:ea typeface="Georgia"/>
                <a:cs typeface="Georgia"/>
              </a:rPr>
              <a:t>AI NASU LIFE</a:t>
            </a:r>
          </a:p>
        </p:txBody>
      </p:sp>
      <p:sp>
        <p:nvSpPr>
          <p:cNvPr id="6" name="本">
            <a:extLst xmlns:a="http://schemas.openxmlformats.org/drawingml/2006/main">
              <a:ext uri="{FF2B5EF4-FFF2-40B4-BE49-F238E27FC236}">
                <a16:creationId xmlns:a16="http://schemas.microsoft.com/office/drawing/2014/main" id="{015BE8AA-9244-418B-9A3F-355BFBD51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1809750"/>
            <a:ext cx="228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650" b="0" i="0">
                <a:solidFill>
                  <a:srgbClr val="2B1B31"/>
                </a:solidFill>
                <a:latin typeface="Yu Mincho"/>
                <a:ea typeface="Yu Mincho"/>
                <a:cs typeface="Yu Mincho"/>
              </a:defRPr>
            </a:pPr>
            <a:r>
              <a:rPr sz="4650" b="0" i="0">
                <a:solidFill>
                  <a:srgbClr val="2B1B31"/>
                </a:solidFill>
                <a:latin typeface="Yu Mincho"/>
                <a:ea typeface="Yu Mincho"/>
                <a:cs typeface="Yu Mincho"/>
              </a:rPr>
              <a:t>本</a:t>
            </a:r>
          </a:p>
        </p:txBody>
      </p:sp>
      <p:sp>
        <p:nvSpPr>
          <p:cNvPr id="7" name="共通の話題">
            <a:extLst xmlns:a="http://schemas.openxmlformats.org/drawingml/2006/main">
              <a:ext uri="{FF2B5EF4-FFF2-40B4-BE49-F238E27FC236}">
                <a16:creationId xmlns:a16="http://schemas.microsoft.com/office/drawing/2014/main" id="{088B493C-E6DD-4491-9A88-BBB843658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259080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7B6A7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7B6A78"/>
                </a:solidFill>
                <a:latin typeface="Yu Gothic Medium"/>
                <a:ea typeface="Yu Gothic Medium"/>
                <a:cs typeface="Yu Gothic Medium"/>
              </a:rPr>
              <a:t>共通の話題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7E1FE93-8607-41C9-BE0E-957D5AB44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048000" y="3009900"/>
            <a:ext cx="0" cy="381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9" name="人">
            <a:extLst xmlns:a="http://schemas.openxmlformats.org/drawingml/2006/main">
              <a:ext uri="{FF2B5EF4-FFF2-40B4-BE49-F238E27FC236}">
                <a16:creationId xmlns:a16="http://schemas.microsoft.com/office/drawing/2014/main" id="{3C086F2A-0F16-477F-9A91-B2A40F9C0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809750"/>
            <a:ext cx="228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650" b="0" i="0">
                <a:solidFill>
                  <a:srgbClr val="2B1B31"/>
                </a:solidFill>
                <a:latin typeface="Yu Mincho"/>
                <a:ea typeface="Yu Mincho"/>
                <a:cs typeface="Yu Mincho"/>
              </a:defRPr>
            </a:pPr>
            <a:r>
              <a:rPr sz="4650" b="0" i="0">
                <a:solidFill>
                  <a:srgbClr val="2B1B31"/>
                </a:solidFill>
                <a:latin typeface="Yu Mincho"/>
                <a:ea typeface="Yu Mincho"/>
                <a:cs typeface="Yu Mincho"/>
              </a:rPr>
              <a:t>人</a:t>
            </a:r>
          </a:p>
        </p:txBody>
      </p:sp>
      <p:sp>
        <p:nvSpPr>
          <p:cNvPr id="10" name="異なる読み方">
            <a:extLst xmlns:a="http://schemas.openxmlformats.org/drawingml/2006/main">
              <a:ext uri="{FF2B5EF4-FFF2-40B4-BE49-F238E27FC236}">
                <a16:creationId xmlns:a16="http://schemas.microsoft.com/office/drawing/2014/main" id="{3E5EC431-5F36-4ABC-A54C-71D4E8668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59080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7B6A7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7B6A78"/>
                </a:solidFill>
                <a:latin typeface="Yu Gothic Medium"/>
                <a:ea typeface="Yu Gothic Medium"/>
                <a:cs typeface="Yu Gothic Medium"/>
              </a:rPr>
              <a:t>異なる読み方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F6D39B-8659-42C1-B90E-4707FBAD6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3009900"/>
            <a:ext cx="0" cy="381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12" name="問い">
            <a:extLst xmlns:a="http://schemas.openxmlformats.org/drawingml/2006/main">
              <a:ext uri="{FF2B5EF4-FFF2-40B4-BE49-F238E27FC236}">
                <a16:creationId xmlns:a16="http://schemas.microsoft.com/office/drawing/2014/main" id="{B270ECFE-0E34-482D-B3CE-873FD875A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809750"/>
            <a:ext cx="2286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650" b="0" i="0">
                <a:solidFill>
                  <a:srgbClr val="2B1B31"/>
                </a:solidFill>
                <a:latin typeface="Yu Mincho"/>
                <a:ea typeface="Yu Mincho"/>
                <a:cs typeface="Yu Mincho"/>
              </a:defRPr>
            </a:pPr>
            <a:r>
              <a:rPr sz="4650" b="0" i="0">
                <a:solidFill>
                  <a:srgbClr val="2B1B31"/>
                </a:solidFill>
                <a:latin typeface="Yu Mincho"/>
                <a:ea typeface="Yu Mincho"/>
                <a:cs typeface="Yu Mincho"/>
              </a:rPr>
              <a:t>問い</a:t>
            </a:r>
          </a:p>
        </p:txBody>
      </p:sp>
      <p:sp>
        <p:nvSpPr>
          <p:cNvPr id="13" name="対話のきっかけ">
            <a:extLst xmlns:a="http://schemas.openxmlformats.org/drawingml/2006/main">
              <a:ext uri="{FF2B5EF4-FFF2-40B4-BE49-F238E27FC236}">
                <a16:creationId xmlns:a16="http://schemas.microsoft.com/office/drawing/2014/main" id="{A7BD1A06-5D50-4E76-9B40-4A492698D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59080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00" b="0" i="0">
                <a:solidFill>
                  <a:srgbClr val="7B6A7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00" b="0" i="0">
                <a:solidFill>
                  <a:srgbClr val="7B6A78"/>
                </a:solidFill>
                <a:latin typeface="Yu Gothic Medium"/>
                <a:ea typeface="Yu Gothic Medium"/>
                <a:cs typeface="Yu Gothic Medium"/>
              </a:rPr>
              <a:t>対話のきっかけ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E88B705-3487-42E4-AE35-45624002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9144000" y="3009900"/>
            <a:ext cx="0" cy="381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017F13-D8FF-434E-A97A-B2052C09F1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048000" y="3390900"/>
            <a:ext cx="6096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1F92B2-0905-4A62-9FD7-B4A86C8B6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3390900"/>
            <a:ext cx="0" cy="381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3E9E9B-C1D0-4D8C-BD43-4B346547E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81625" y="3857625"/>
            <a:ext cx="1428750" cy="1428750"/>
          </a:xfrm>
          <a:prstGeom xmlns:a="http://schemas.openxmlformats.org/drawingml/2006/main" prst="ellips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DE35A1-CB4A-4DC4-B8A0-277612462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57825" y="3933825"/>
            <a:ext cx="1276350" cy="12763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B1B31"/>
          </a:solidFill>
          <a:ln xmlns:a="http://schemas.openxmlformats.org/drawingml/2006/main" w="0">
            <a:noFill/>
          </a:ln>
        </p:spPr>
      </p:sp>
      <p:sp>
        <p:nvSpPr>
          <p:cNvPr id="19" name="読書会">
            <a:extLst xmlns:a="http://schemas.openxmlformats.org/drawingml/2006/main">
              <a:ext uri="{FF2B5EF4-FFF2-40B4-BE49-F238E27FC236}">
                <a16:creationId xmlns:a16="http://schemas.microsoft.com/office/drawing/2014/main" id="{D1F59D77-BDE2-4A6A-86F6-366932470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343400"/>
            <a:ext cx="190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255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読書会</a:t>
            </a:r>
          </a:p>
        </p:txBody>
      </p:sp>
      <p:sp>
        <p:nvSpPr>
          <p:cNvPr id="20" name="本を囲み、それぞれの読み方を持ち寄る">
            <a:extLst xmlns:a="http://schemas.openxmlformats.org/drawingml/2006/main">
              <a:ext uri="{FF2B5EF4-FFF2-40B4-BE49-F238E27FC236}">
                <a16:creationId xmlns:a16="http://schemas.microsoft.com/office/drawing/2014/main" id="{38A25BFA-DA60-43D5-90F1-AECCC63FC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61975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 i="0">
                <a:solidFill>
                  <a:srgbClr val="2B1B31"/>
                </a:solidFill>
                <a:latin typeface="Yu Mincho"/>
                <a:ea typeface="Yu Mincho"/>
                <a:cs typeface="Yu Mincho"/>
              </a:defRPr>
            </a:pPr>
            <a:r>
              <a:rPr sz="1575" b="0" i="0">
                <a:solidFill>
                  <a:srgbClr val="2B1B31"/>
                </a:solidFill>
                <a:latin typeface="Yu Mincho"/>
                <a:ea typeface="Yu Mincho"/>
                <a:cs typeface="Yu Mincho"/>
              </a:rPr>
              <a:t>本を囲み、それぞれの読み方を持ち寄る</a:t>
            </a:r>
          </a:p>
        </p:txBody>
      </p:sp>
    </p:spTree>
    <p:extLst>
      <p:ext uri="{BB962C8B-B14F-4D97-AF65-F5344CB8AC3E}">
        <p14:creationId xmlns:p14="http://schemas.microsoft.com/office/powerpoint/2010/main" val="1766140144"/>
      </p:ext>
    </p:extLst>
  </p:cSld>
</p:sld>
</file>

<file path=ppt/slides/slide3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2B1B31"/>
            </a:gs>
            <a:gs pos="100000">
              <a:srgbClr val="3D2944"/>
            </a:gs>
          </a:gsLst>
          <a:lin ang="72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5B140FE-39E5-4B2C-A5F2-372BA76BA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524500" y="7048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31CA4-4F59-4180-813C-E1DD174EB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57225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3" name="主催者と参加者の役割">
            <a:extLst xmlns:a="http://schemas.openxmlformats.org/drawingml/2006/main">
              <a:ext uri="{FF2B5EF4-FFF2-40B4-BE49-F238E27FC236}">
                <a16:creationId xmlns:a16="http://schemas.microsoft.com/office/drawing/2014/main" id="{9DAAAC5A-772C-463F-9B0F-26C127D18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876300"/>
            <a:ext cx="9525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285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主催者と参加者の役割</a:t>
            </a:r>
          </a:p>
        </p:txBody>
      </p:sp>
      <p:sp>
        <p:nvSpPr>
          <p:cNvPr id="4" name="— 03 —">
            <a:extLst xmlns:a="http://schemas.openxmlformats.org/drawingml/2006/main">
              <a:ext uri="{FF2B5EF4-FFF2-40B4-BE49-F238E27FC236}">
                <a16:creationId xmlns:a16="http://schemas.microsoft.com/office/drawing/2014/main" id="{04DBBD8B-66BD-4A24-87E8-6C22F1E1B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CDBFC9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CDBFC9"/>
                </a:solidFill>
                <a:latin typeface="Georgia"/>
                <a:ea typeface="Georgia"/>
                <a:cs typeface="Georgia"/>
              </a:rPr>
              <a:t>— 03 —</a:t>
            </a:r>
          </a:p>
        </p:txBody>
      </p:sp>
      <p:sp>
        <p:nvSpPr>
          <p:cNvPr id="5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2FF64DEA-96A8-455F-AB91-ABA64962D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CDBFC9"/>
                </a:solidFill>
                <a:latin typeface="Georgia"/>
                <a:ea typeface="Georgia"/>
                <a:cs typeface="Georgia"/>
              </a:defRPr>
            </a:pPr>
            <a:r>
              <a:rPr sz="900" b="0" i="0">
                <a:solidFill>
                  <a:srgbClr val="CDBFC9"/>
                </a:solidFill>
                <a:latin typeface="Georgia"/>
                <a:ea typeface="Georgia"/>
                <a:cs typeface="Georgia"/>
              </a:rPr>
              <a:t>AI NASU LIFE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A349F6-762C-4B9A-85FF-EE2A166D4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1676400"/>
            <a:ext cx="0" cy="41910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7" name="主催者">
            <a:extLst xmlns:a="http://schemas.openxmlformats.org/drawingml/2006/main">
              <a:ext uri="{FF2B5EF4-FFF2-40B4-BE49-F238E27FC236}">
                <a16:creationId xmlns:a16="http://schemas.microsoft.com/office/drawing/2014/main" id="{385645A6-C949-48B0-8719-F5CA3435E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1676400"/>
            <a:ext cx="438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240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主催者</a:t>
            </a:r>
          </a:p>
        </p:txBody>
      </p:sp>
      <p:sp>
        <p:nvSpPr>
          <p:cNvPr id="8" name="参加者">
            <a:extLst xmlns:a="http://schemas.openxmlformats.org/drawingml/2006/main">
              <a:ext uri="{FF2B5EF4-FFF2-40B4-BE49-F238E27FC236}">
                <a16:creationId xmlns:a16="http://schemas.microsoft.com/office/drawing/2014/main" id="{E2E64CE6-982C-47E1-950D-2F3AF9466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676400"/>
            <a:ext cx="438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40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240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参加者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549E69-DCFB-4BB0-85BE-899CAB677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2876550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AAE02A-7989-4CF1-974E-9F8CAE029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2552700"/>
            <a:ext cx="7620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2240"/>
          </a:solidFill>
          <a:ln xmlns:a="http://schemas.openxmlformats.org/drawingml/2006/main" w="0">
            <a:noFill/>
          </a:ln>
        </p:spPr>
      </p:sp>
      <p:sp>
        <p:nvSpPr>
          <p:cNvPr id="11" name="開催前">
            <a:extLst xmlns:a="http://schemas.openxmlformats.org/drawingml/2006/main">
              <a:ext uri="{FF2B5EF4-FFF2-40B4-BE49-F238E27FC236}">
                <a16:creationId xmlns:a16="http://schemas.microsoft.com/office/drawing/2014/main" id="{0BE620A7-F702-4AC6-BC3F-756A1964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5717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C8A86B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050" b="0" i="0">
                <a:solidFill>
                  <a:srgbClr val="C8A86B"/>
                </a:solidFill>
                <a:latin typeface="Yu Mincho Demibold"/>
                <a:ea typeface="Yu Mincho Demibold"/>
                <a:cs typeface="Yu Mincho Demibold"/>
              </a:rPr>
              <a:t>開催前</a:t>
            </a:r>
          </a:p>
        </p:txBody>
      </p:sp>
      <p:sp>
        <p:nvSpPr>
          <p:cNvPr id="12" name="本と日程を案内">
            <a:extLst xmlns:a="http://schemas.openxmlformats.org/drawingml/2006/main">
              <a:ext uri="{FF2B5EF4-FFF2-40B4-BE49-F238E27FC236}">
                <a16:creationId xmlns:a16="http://schemas.microsoft.com/office/drawing/2014/main" id="{90ACACC9-CE2E-43CE-8517-3E4A44756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762250"/>
            <a:ext cx="438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F5EF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F5EFE6"/>
                </a:solidFill>
                <a:latin typeface="Yu Gothic Medium"/>
                <a:ea typeface="Yu Gothic Medium"/>
                <a:cs typeface="Yu Gothic Medium"/>
              </a:rPr>
              <a:t>本と日程を案内</a:t>
            </a:r>
          </a:p>
        </p:txBody>
      </p:sp>
      <p:sp>
        <p:nvSpPr>
          <p:cNvPr id="13" name="気になった箇所を選ぶ">
            <a:extLst xmlns:a="http://schemas.openxmlformats.org/drawingml/2006/main">
              <a:ext uri="{FF2B5EF4-FFF2-40B4-BE49-F238E27FC236}">
                <a16:creationId xmlns:a16="http://schemas.microsoft.com/office/drawing/2014/main" id="{DE9623CD-7B52-4C38-A144-41EE169C3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762250"/>
            <a:ext cx="438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F5EF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F5EFE6"/>
                </a:solidFill>
                <a:latin typeface="Yu Gothic Medium"/>
                <a:ea typeface="Yu Gothic Medium"/>
                <a:cs typeface="Yu Gothic Medium"/>
              </a:rPr>
              <a:t>気になった箇所を選ぶ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6F1D42-B16B-42A2-B24F-98FB4FA78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057650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37141C-C296-49DC-9379-FD3490334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3733800"/>
            <a:ext cx="7620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2240"/>
          </a:solidFill>
          <a:ln xmlns:a="http://schemas.openxmlformats.org/drawingml/2006/main" w="0">
            <a:noFill/>
          </a:ln>
        </p:spPr>
      </p:sp>
      <p:sp>
        <p:nvSpPr>
          <p:cNvPr id="16" name="当日">
            <a:extLst xmlns:a="http://schemas.openxmlformats.org/drawingml/2006/main">
              <a:ext uri="{FF2B5EF4-FFF2-40B4-BE49-F238E27FC236}">
                <a16:creationId xmlns:a16="http://schemas.microsoft.com/office/drawing/2014/main" id="{1378F499-8743-41CC-A3B1-655E2D5A7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7528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C8A86B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050" b="0" i="0">
                <a:solidFill>
                  <a:srgbClr val="C8A86B"/>
                </a:solidFill>
                <a:latin typeface="Yu Mincho Demibold"/>
                <a:ea typeface="Yu Mincho Demibold"/>
                <a:cs typeface="Yu Mincho Demibold"/>
              </a:rPr>
              <a:t>当日</a:t>
            </a:r>
          </a:p>
        </p:txBody>
      </p:sp>
      <p:sp>
        <p:nvSpPr>
          <p:cNvPr id="17" name="順番と時間を調整">
            <a:extLst xmlns:a="http://schemas.openxmlformats.org/drawingml/2006/main">
              <a:ext uri="{FF2B5EF4-FFF2-40B4-BE49-F238E27FC236}">
                <a16:creationId xmlns:a16="http://schemas.microsoft.com/office/drawing/2014/main" id="{6E4B62E0-EEC9-40A7-954D-B1E1E4964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43350"/>
            <a:ext cx="438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F5EF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F5EFE6"/>
                </a:solidFill>
                <a:latin typeface="Yu Gothic Medium"/>
                <a:ea typeface="Yu Gothic Medium"/>
                <a:cs typeface="Yu Gothic Medium"/>
              </a:rPr>
              <a:t>順番と時間を調整</a:t>
            </a:r>
          </a:p>
        </p:txBody>
      </p:sp>
      <p:sp>
        <p:nvSpPr>
          <p:cNvPr id="18" name="感想を話して聞く">
            <a:extLst xmlns:a="http://schemas.openxmlformats.org/drawingml/2006/main">
              <a:ext uri="{FF2B5EF4-FFF2-40B4-BE49-F238E27FC236}">
                <a16:creationId xmlns:a16="http://schemas.microsoft.com/office/drawing/2014/main" id="{1FDADB3D-F483-4CE0-8016-58E39BD31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943350"/>
            <a:ext cx="438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F5EF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F5EFE6"/>
                </a:solidFill>
                <a:latin typeface="Yu Gothic Medium"/>
                <a:ea typeface="Yu Gothic Medium"/>
                <a:cs typeface="Yu Gothic Medium"/>
              </a:rPr>
              <a:t>感想を話して聞く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8B5930-D2EC-4787-9A9C-227274039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5238750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22F925-BDE1-4318-ADDB-53415BEF4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0" y="4914900"/>
            <a:ext cx="762000" cy="247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32240"/>
          </a:solidFill>
          <a:ln xmlns:a="http://schemas.openxmlformats.org/drawingml/2006/main" w="0">
            <a:noFill/>
          </a:ln>
        </p:spPr>
      </p:sp>
      <p:sp>
        <p:nvSpPr>
          <p:cNvPr id="21" name="終了後">
            <a:extLst xmlns:a="http://schemas.openxmlformats.org/drawingml/2006/main">
              <a:ext uri="{FF2B5EF4-FFF2-40B4-BE49-F238E27FC236}">
                <a16:creationId xmlns:a16="http://schemas.microsoft.com/office/drawing/2014/main" id="{D69A574F-71AD-4E2B-AC6A-D8D9FE2E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933950"/>
            <a:ext cx="190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C8A86B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050" b="0" i="0">
                <a:solidFill>
                  <a:srgbClr val="C8A86B"/>
                </a:solidFill>
                <a:latin typeface="Yu Mincho Demibold"/>
                <a:ea typeface="Yu Mincho Demibold"/>
                <a:cs typeface="Yu Mincho Demibold"/>
              </a:rPr>
              <a:t>終了後</a:t>
            </a:r>
          </a:p>
        </p:txBody>
      </p:sp>
      <p:sp>
        <p:nvSpPr>
          <p:cNvPr id="22" name="次回の候補をまとめる">
            <a:extLst xmlns:a="http://schemas.openxmlformats.org/drawingml/2006/main">
              <a:ext uri="{FF2B5EF4-FFF2-40B4-BE49-F238E27FC236}">
                <a16:creationId xmlns:a16="http://schemas.microsoft.com/office/drawing/2014/main" id="{914F14DD-3EEF-440D-9113-CD8F8C38D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124450"/>
            <a:ext cx="438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F5EF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F5EFE6"/>
                </a:solidFill>
                <a:latin typeface="Yu Gothic Medium"/>
                <a:ea typeface="Yu Gothic Medium"/>
                <a:cs typeface="Yu Gothic Medium"/>
              </a:rPr>
              <a:t>次回の候補をまとめる</a:t>
            </a:r>
          </a:p>
        </p:txBody>
      </p:sp>
      <p:sp>
        <p:nvSpPr>
          <p:cNvPr id="23" name="持ち帰ることをメモ">
            <a:extLst xmlns:a="http://schemas.openxmlformats.org/drawingml/2006/main">
              <a:ext uri="{FF2B5EF4-FFF2-40B4-BE49-F238E27FC236}">
                <a16:creationId xmlns:a16="http://schemas.microsoft.com/office/drawing/2014/main" id="{6A0FA732-C90B-4D51-8CB6-E4BD43CE6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124450"/>
            <a:ext cx="438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F5EFE6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800" b="0" i="0">
                <a:solidFill>
                  <a:srgbClr val="F5EFE6"/>
                </a:solidFill>
                <a:latin typeface="Yu Gothic Medium"/>
                <a:ea typeface="Yu Gothic Medium"/>
                <a:cs typeface="Yu Gothic Medium"/>
              </a:rPr>
              <a:t>持ち帰ることをメモ</a:t>
            </a:r>
          </a:p>
        </p:txBody>
      </p:sp>
    </p:spTree>
    <p:extLst>
      <p:ext uri="{BB962C8B-B14F-4D97-AF65-F5344CB8AC3E}">
        <p14:creationId xmlns:p14="http://schemas.microsoft.com/office/powerpoint/2010/main" val="66274779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5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858593-FEF5-42FA-8886-B438A6D80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524500" y="7048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6714F1-B079-4BBE-8EBF-996D95AE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57225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3" name="本の選び方">
            <a:extLst xmlns:a="http://schemas.openxmlformats.org/drawingml/2006/main">
              <a:ext uri="{FF2B5EF4-FFF2-40B4-BE49-F238E27FC236}">
                <a16:creationId xmlns:a16="http://schemas.microsoft.com/office/drawing/2014/main" id="{A4DF7BB7-46C4-4303-9613-2EAF9AAFB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876300"/>
            <a:ext cx="9525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0" i="0">
                <a:solidFill>
                  <a:srgbClr val="2B1B31"/>
                </a:solidFill>
                <a:latin typeface="Yu Mincho"/>
                <a:ea typeface="Yu Mincho"/>
                <a:cs typeface="Yu Mincho"/>
              </a:defRPr>
            </a:pPr>
            <a:r>
              <a:rPr sz="2850" b="0" i="0">
                <a:solidFill>
                  <a:srgbClr val="2B1B31"/>
                </a:solidFill>
                <a:latin typeface="Yu Mincho"/>
                <a:ea typeface="Yu Mincho"/>
                <a:cs typeface="Yu Mincho"/>
              </a:rPr>
              <a:t>本の選び方</a:t>
            </a:r>
          </a:p>
        </p:txBody>
      </p:sp>
      <p:sp>
        <p:nvSpPr>
          <p:cNvPr id="4" name="— 04 —">
            <a:extLst xmlns:a="http://schemas.openxmlformats.org/drawingml/2006/main">
              <a:ext uri="{FF2B5EF4-FFF2-40B4-BE49-F238E27FC236}">
                <a16:creationId xmlns:a16="http://schemas.microsoft.com/office/drawing/2014/main" id="{557D1CBC-8E24-476C-A8A7-4B48DD46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7B6A78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7B6A78"/>
                </a:solidFill>
                <a:latin typeface="Georgia"/>
                <a:ea typeface="Georgia"/>
                <a:cs typeface="Georgia"/>
              </a:rPr>
              <a:t>— 04 —</a:t>
            </a:r>
          </a:p>
        </p:txBody>
      </p:sp>
      <p:sp>
        <p:nvSpPr>
          <p:cNvPr id="5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2D79A447-63D3-497A-8863-21AB56008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7B6A78"/>
                </a:solidFill>
                <a:latin typeface="Georgia"/>
                <a:ea typeface="Georgia"/>
                <a:cs typeface="Georgia"/>
              </a:defRPr>
            </a:pPr>
            <a:r>
              <a:rPr sz="900" b="0" i="0">
                <a:solidFill>
                  <a:srgbClr val="7B6A78"/>
                </a:solidFill>
                <a:latin typeface="Georgia"/>
                <a:ea typeface="Georgia"/>
                <a:cs typeface="Georgia"/>
              </a:rPr>
              <a:t>AI NASU LIFE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07E852-EB47-4260-9D19-2ABC787A9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333500" y="175260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1333500" y="1771650"/>
          <a:ext xmlns:a="http://schemas.openxmlformats.org/drawingml/2006/main" cx="9525000" cy="323850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286000"/>
                <a:gridCol w="3619500"/>
                <a:gridCol w="3619500"/>
              </a:tblGrid>
              <a:tr h="609600"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観点</a:t>
                      </a:r>
                    </a:p>
                  </a:txBody>
                  <a:tcPr marL="1524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8A86B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同じ本を読む</a:t>
                      </a:r>
                    </a:p>
                  </a:txBody>
                  <a:tcPr marL="1524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8A86B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00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好きな本を持ち寄る</a:t>
                      </a:r>
                    </a:p>
                  </a:txBody>
                  <a:tcPr marL="1524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8A86B"/>
                      </a:solidFill>
                    </a:lnB>
                    <a:noFill/>
                  </a:tcPr>
                </a:tc>
              </a:tr>
              <a:tr h="876300"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話題</a:t>
                      </a:r>
                    </a:p>
                  </a:txBody>
                  <a:tcPr marL="1524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一冊の内容を深く話す</a:t>
                      </a:r>
                    </a:p>
                  </a:txBody>
                  <a:tcPr marL="1524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いろいろな本を知る</a:t>
                      </a:r>
                    </a:p>
                  </a:txBody>
                  <a:tcPr marL="1524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</a:tr>
              <a:tr h="876300"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事前の準備</a:t>
                      </a:r>
                    </a:p>
                  </a:txBody>
                  <a:tcPr marL="1524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共通の一冊を読んでおく</a:t>
                      </a:r>
                    </a:p>
                  </a:txBody>
                  <a:tcPr marL="1524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紹介したい一冊を選ぶ</a:t>
                      </a:r>
                    </a:p>
                  </a:txBody>
                  <a:tcPr marL="1524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</a:tr>
              <a:tr h="876300"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向いているとき</a:t>
                      </a:r>
                    </a:p>
                  </a:txBody>
                  <a:tcPr marL="1524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8A86B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同じ場面の解釈を聞きたい</a:t>
                      </a:r>
                    </a:p>
                  </a:txBody>
                  <a:tcPr marL="1524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8A86B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72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次に読む本を探したい</a:t>
                      </a:r>
                    </a:p>
                  </a:txBody>
                  <a:tcPr marL="152400" marR="152400" marT="57150" marB="5715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8A86B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0651C2-9554-43F3-A091-DC8487273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524500" y="556260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290B3A-FB6A-4A11-A981-64EA1925A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5514975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10" name="会の目的に合わせて、形式を選ぶ">
            <a:extLst xmlns:a="http://schemas.openxmlformats.org/drawingml/2006/main">
              <a:ext uri="{FF2B5EF4-FFF2-40B4-BE49-F238E27FC236}">
                <a16:creationId xmlns:a16="http://schemas.microsoft.com/office/drawing/2014/main" id="{C550BA90-04BC-48E1-9BF5-DBA6F979A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7150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 i="0">
                <a:solidFill>
                  <a:srgbClr val="2B1B31"/>
                </a:solidFill>
                <a:latin typeface="Yu Mincho"/>
                <a:ea typeface="Yu Mincho"/>
                <a:cs typeface="Yu Mincho"/>
              </a:defRPr>
            </a:pPr>
            <a:r>
              <a:rPr sz="1575" b="0" i="0">
                <a:solidFill>
                  <a:srgbClr val="2B1B31"/>
                </a:solidFill>
                <a:latin typeface="Yu Mincho"/>
                <a:ea typeface="Yu Mincho"/>
                <a:cs typeface="Yu Mincho"/>
              </a:rPr>
              <a:t>会の目的に合わせて、形式を選ぶ</a:t>
            </a:r>
          </a:p>
        </p:txBody>
      </p:sp>
    </p:spTree>
    <p:extLst>
      <p:ext uri="{BB962C8B-B14F-4D97-AF65-F5344CB8AC3E}">
        <p14:creationId xmlns:p14="http://schemas.microsoft.com/office/powerpoint/2010/main" val="1507161645"/>
      </p:ext>
    </p:extLst>
  </p:cSld>
</p:sld>
</file>

<file path=ppt/slides/slide5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2B1B31"/>
            </a:gs>
            <a:gs pos="100000">
              <a:srgbClr val="3D2944"/>
            </a:gs>
          </a:gsLst>
          <a:lin ang="72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BBE683F-C1A8-4E15-B3C2-248E656EA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524500" y="7048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607E73-9568-42C3-B77B-763F13445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57225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3" name="60分の進行例">
            <a:extLst xmlns:a="http://schemas.openxmlformats.org/drawingml/2006/main">
              <a:ext uri="{FF2B5EF4-FFF2-40B4-BE49-F238E27FC236}">
                <a16:creationId xmlns:a16="http://schemas.microsoft.com/office/drawing/2014/main" id="{AA5043E9-73EF-4995-AF8E-AE11C184A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876300"/>
            <a:ext cx="9525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285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60分の進行例</a:t>
            </a:r>
          </a:p>
        </p:txBody>
      </p:sp>
      <p:sp>
        <p:nvSpPr>
          <p:cNvPr id="4" name="— 05 —">
            <a:extLst xmlns:a="http://schemas.openxmlformats.org/drawingml/2006/main">
              <a:ext uri="{FF2B5EF4-FFF2-40B4-BE49-F238E27FC236}">
                <a16:creationId xmlns:a16="http://schemas.microsoft.com/office/drawing/2014/main" id="{E013EED9-4F88-433C-9BE2-AADC0A052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CDBFC9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CDBFC9"/>
                </a:solidFill>
                <a:latin typeface="Georgia"/>
                <a:ea typeface="Georgia"/>
                <a:cs typeface="Georgia"/>
              </a:rPr>
              <a:t>— 05 —</a:t>
            </a:r>
          </a:p>
        </p:txBody>
      </p:sp>
      <p:sp>
        <p:nvSpPr>
          <p:cNvPr id="5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CE363C8F-FE26-47D4-8A28-32D5743D6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CDBFC9"/>
                </a:solidFill>
                <a:latin typeface="Georgia"/>
                <a:ea typeface="Georgia"/>
                <a:cs typeface="Georgia"/>
              </a:defRPr>
            </a:pPr>
            <a:r>
              <a:rPr sz="900" b="0" i="0">
                <a:solidFill>
                  <a:srgbClr val="CDBFC9"/>
                </a:solidFill>
                <a:latin typeface="Georgia"/>
                <a:ea typeface="Georgia"/>
                <a:cs typeface="Georgia"/>
              </a:rPr>
              <a:t>AI NASU LIFE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76FED3-2F14-4DA5-B49C-35088774C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333500" y="381000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79CECB-C5D6-4B31-9625-FE43A3E45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752850"/>
            <a:ext cx="114300" cy="11430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8" name="紹介">
            <a:extLst xmlns:a="http://schemas.openxmlformats.org/drawingml/2006/main">
              <a:ext uri="{FF2B5EF4-FFF2-40B4-BE49-F238E27FC236}">
                <a16:creationId xmlns:a16="http://schemas.microsoft.com/office/drawing/2014/main" id="{5FA0B3E0-6AA1-467D-BAE0-FD6249C32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247900"/>
            <a:ext cx="158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180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紹介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8D830B-6F11-4043-A350-C954FBAD3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686050"/>
            <a:ext cx="158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100" b="0" i="0">
                <a:solidFill>
                  <a:srgbClr val="C8A86B"/>
                </a:solidFill>
                <a:latin typeface="Georgia"/>
                <a:ea typeface="Georgia"/>
                <a:cs typeface="Georgia"/>
              </a:defRPr>
            </a:pPr>
            <a:r>
              <a:rPr sz="5100" b="0">
                <a:solidFill>
                  <a:srgbClr val="C8A86B"/>
                </a:solidFill>
                <a:latin typeface="Georgia"/>
                <a:ea typeface="Georgia"/>
                <a:cs typeface="Georgia"/>
              </a:rPr>
              <a:t>10</a:t>
            </a:r>
            <a:r>
              <a:rPr sz="1350" b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rPr>
              <a:t> 分</a:t>
            </a:r>
          </a:p>
        </p:txBody>
      </p:sp>
      <p:sp>
        <p:nvSpPr>
          <p:cNvPr id="10" name="名前と 参加した理由">
            <a:extLst xmlns:a="http://schemas.openxmlformats.org/drawingml/2006/main">
              <a:ext uri="{FF2B5EF4-FFF2-40B4-BE49-F238E27FC236}">
                <a16:creationId xmlns:a16="http://schemas.microsoft.com/office/drawing/2014/main" id="{52058978-0E03-4B61-B042-597F6EB94F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71600" y="4095750"/>
            <a:ext cx="1511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40000"/>
              </a:lnSpc>
              <a:buNone/>
              <a:def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rPr>
              <a:t>名前と</a:t>
            </a:r>
          </a:p>
          <a:p xmlns:a="http://schemas.openxmlformats.org/drawingml/2006/main">
            <a:pPr algn="ctr">
              <a:lnSpc>
                <a:spcPct val="140000"/>
              </a:lnSpc>
              <a:buNone/>
              <a:def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rPr>
              <a:t>参加した理由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8C35DE-E729-4B73-BEFC-64C5B9C5D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63850" y="3752850"/>
            <a:ext cx="114300" cy="11430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12" name="感想">
            <a:extLst xmlns:a="http://schemas.openxmlformats.org/drawingml/2006/main">
              <a:ext uri="{FF2B5EF4-FFF2-40B4-BE49-F238E27FC236}">
                <a16:creationId xmlns:a16="http://schemas.microsoft.com/office/drawing/2014/main" id="{CF90786F-BFD0-4ECE-ACE4-5774AC7C2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1000" y="22479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180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感想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7AB15F-1EF9-4E4E-8359-8C26DC94D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21000" y="2686050"/>
            <a:ext cx="238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100" b="0" i="0">
                <a:solidFill>
                  <a:srgbClr val="C8A86B"/>
                </a:solidFill>
                <a:latin typeface="Georgia"/>
                <a:ea typeface="Georgia"/>
                <a:cs typeface="Georgia"/>
              </a:defRPr>
            </a:pPr>
            <a:r>
              <a:rPr sz="5100" b="0">
                <a:solidFill>
                  <a:srgbClr val="C8A86B"/>
                </a:solidFill>
                <a:latin typeface="Georgia"/>
                <a:ea typeface="Georgia"/>
                <a:cs typeface="Georgia"/>
              </a:rPr>
              <a:t>15</a:t>
            </a:r>
            <a:r>
              <a:rPr sz="1350" b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rPr>
              <a:t> 分</a:t>
            </a:r>
          </a:p>
        </p:txBody>
      </p:sp>
      <p:sp>
        <p:nvSpPr>
          <p:cNvPr id="14" name="気になった 箇所を共有">
            <a:extLst xmlns:a="http://schemas.openxmlformats.org/drawingml/2006/main">
              <a:ext uri="{FF2B5EF4-FFF2-40B4-BE49-F238E27FC236}">
                <a16:creationId xmlns:a16="http://schemas.microsoft.com/office/drawing/2014/main" id="{400A53E5-40EE-4BE4-916D-8C97ED98A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9100" y="4095750"/>
            <a:ext cx="23050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40000"/>
              </a:lnSpc>
              <a:buNone/>
              <a:def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rPr>
              <a:t>気になった</a:t>
            </a:r>
          </a:p>
          <a:p xmlns:a="http://schemas.openxmlformats.org/drawingml/2006/main">
            <a:pPr algn="ctr">
              <a:lnSpc>
                <a:spcPct val="140000"/>
              </a:lnSpc>
              <a:buNone/>
              <a:def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rPr>
              <a:t>箇所を共有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B4258B-68F4-4B7C-BBAB-8DE7A80D2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45100" y="3752850"/>
            <a:ext cx="114300" cy="11430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16" name="対話">
            <a:extLst xmlns:a="http://schemas.openxmlformats.org/drawingml/2006/main">
              <a:ext uri="{FF2B5EF4-FFF2-40B4-BE49-F238E27FC236}">
                <a16:creationId xmlns:a16="http://schemas.microsoft.com/office/drawing/2014/main" id="{08D75C3F-CB9A-46BD-B8FA-20F12DEDB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2250" y="2247900"/>
            <a:ext cx="396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180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対話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A2C3E6-7978-4E33-85B4-4B06CFB64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02250" y="2686050"/>
            <a:ext cx="396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100" b="0" i="0">
                <a:solidFill>
                  <a:srgbClr val="C8A86B"/>
                </a:solidFill>
                <a:latin typeface="Georgia"/>
                <a:ea typeface="Georgia"/>
                <a:cs typeface="Georgia"/>
              </a:defRPr>
            </a:pPr>
            <a:r>
              <a:rPr sz="5100" b="0">
                <a:solidFill>
                  <a:srgbClr val="C8A86B"/>
                </a:solidFill>
                <a:latin typeface="Georgia"/>
                <a:ea typeface="Georgia"/>
                <a:cs typeface="Georgia"/>
              </a:rPr>
              <a:t>25</a:t>
            </a:r>
            <a:r>
              <a:rPr sz="1350" b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rPr>
              <a:t> 分</a:t>
            </a:r>
          </a:p>
        </p:txBody>
      </p:sp>
      <p:sp>
        <p:nvSpPr>
          <p:cNvPr id="18" name="ほかの読み方を聞く">
            <a:extLst xmlns:a="http://schemas.openxmlformats.org/drawingml/2006/main">
              <a:ext uri="{FF2B5EF4-FFF2-40B4-BE49-F238E27FC236}">
                <a16:creationId xmlns:a16="http://schemas.microsoft.com/office/drawing/2014/main" id="{87F401FA-7965-4C77-99E2-3F93B5EF4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0350" y="4095750"/>
            <a:ext cx="38925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40000"/>
              </a:lnSpc>
              <a:buNone/>
              <a:def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rPr>
              <a:t>ほかの読み方を聞く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E4826F9-0071-45DB-B4F6-2F6CE07CB2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3850" y="3752850"/>
            <a:ext cx="114300" cy="11430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20" name="振り返り">
            <a:extLst xmlns:a="http://schemas.openxmlformats.org/drawingml/2006/main">
              <a:ext uri="{FF2B5EF4-FFF2-40B4-BE49-F238E27FC236}">
                <a16:creationId xmlns:a16="http://schemas.microsoft.com/office/drawing/2014/main" id="{092DD043-BB92-43A8-A95B-52CFA9A41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1000" y="2247900"/>
            <a:ext cx="158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0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180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振り返り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5B06406-7907-4DC0-BB5B-7669825B4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71000" y="2686050"/>
            <a:ext cx="1587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5100" b="0" i="0">
                <a:solidFill>
                  <a:srgbClr val="C8A86B"/>
                </a:solidFill>
                <a:latin typeface="Georgia"/>
                <a:ea typeface="Georgia"/>
                <a:cs typeface="Georgia"/>
              </a:defRPr>
            </a:pPr>
            <a:r>
              <a:rPr sz="5100" b="0">
                <a:solidFill>
                  <a:srgbClr val="C8A86B"/>
                </a:solidFill>
                <a:latin typeface="Georgia"/>
                <a:ea typeface="Georgia"/>
                <a:cs typeface="Georgia"/>
              </a:rPr>
              <a:t>10</a:t>
            </a:r>
            <a:r>
              <a:rPr sz="1350" b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rPr>
              <a:t> 分</a:t>
            </a:r>
          </a:p>
        </p:txBody>
      </p:sp>
      <p:sp>
        <p:nvSpPr>
          <p:cNvPr id="22" name="持ち帰ることを 一言">
            <a:extLst xmlns:a="http://schemas.openxmlformats.org/drawingml/2006/main">
              <a:ext uri="{FF2B5EF4-FFF2-40B4-BE49-F238E27FC236}">
                <a16:creationId xmlns:a16="http://schemas.microsoft.com/office/drawing/2014/main" id="{F9EBFE79-DC38-4DD0-8B5C-87B41F58D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9100" y="4095750"/>
            <a:ext cx="15113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40000"/>
              </a:lnSpc>
              <a:buNone/>
              <a:def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rPr>
              <a:t>持ち帰ることを</a:t>
            </a:r>
          </a:p>
          <a:p xmlns:a="http://schemas.openxmlformats.org/drawingml/2006/main">
            <a:pPr algn="ctr">
              <a:lnSpc>
                <a:spcPct val="140000"/>
              </a:lnSpc>
              <a:buNone/>
              <a:def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425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rPr>
              <a:t>一言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EE5726A-9DC5-4EC1-896A-CE381970D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01350" y="3752850"/>
            <a:ext cx="114300" cy="11430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24" name="時間配分は一例です　·　合計 60分">
            <a:extLst xmlns:a="http://schemas.openxmlformats.org/drawingml/2006/main">
              <a:ext uri="{FF2B5EF4-FFF2-40B4-BE49-F238E27FC236}">
                <a16:creationId xmlns:a16="http://schemas.microsoft.com/office/drawing/2014/main" id="{FE809772-205B-441D-B69D-761627F31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334000"/>
            <a:ext cx="9525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050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rPr>
              <a:t>時間配分は一例です　·　合計 60分</a:t>
            </a:r>
          </a:p>
        </p:txBody>
      </p:sp>
    </p:spTree>
    <p:extLst>
      <p:ext uri="{BB962C8B-B14F-4D97-AF65-F5344CB8AC3E}">
        <p14:creationId xmlns:p14="http://schemas.microsoft.com/office/powerpoint/2010/main" val="5714858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5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16BF0C-4F44-4CF9-81A0-69CC595D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524500" y="7048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AAF1BB-FDC7-45A0-8E80-8FFB83125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57225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3" name="目的から形式を選ぶ">
            <a:extLst xmlns:a="http://schemas.openxmlformats.org/drawingml/2006/main">
              <a:ext uri="{FF2B5EF4-FFF2-40B4-BE49-F238E27FC236}">
                <a16:creationId xmlns:a16="http://schemas.microsoft.com/office/drawing/2014/main" id="{D9688B18-44C7-462A-A82D-F7E41E3B4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876300"/>
            <a:ext cx="9525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0" i="0">
                <a:solidFill>
                  <a:srgbClr val="2B1B31"/>
                </a:solidFill>
                <a:latin typeface="Yu Mincho"/>
                <a:ea typeface="Yu Mincho"/>
                <a:cs typeface="Yu Mincho"/>
              </a:defRPr>
            </a:pPr>
            <a:r>
              <a:rPr sz="2850" b="0" i="0">
                <a:solidFill>
                  <a:srgbClr val="2B1B31"/>
                </a:solidFill>
                <a:latin typeface="Yu Mincho"/>
                <a:ea typeface="Yu Mincho"/>
                <a:cs typeface="Yu Mincho"/>
              </a:rPr>
              <a:t>目的から形式を選ぶ</a:t>
            </a:r>
          </a:p>
        </p:txBody>
      </p:sp>
      <p:sp>
        <p:nvSpPr>
          <p:cNvPr id="4" name="— 06 —">
            <a:extLst xmlns:a="http://schemas.openxmlformats.org/drawingml/2006/main">
              <a:ext uri="{FF2B5EF4-FFF2-40B4-BE49-F238E27FC236}">
                <a16:creationId xmlns:a16="http://schemas.microsoft.com/office/drawing/2014/main" id="{0178B527-FD01-433B-A3BB-B5A9A5476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7B6A78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7B6A78"/>
                </a:solidFill>
                <a:latin typeface="Georgia"/>
                <a:ea typeface="Georgia"/>
                <a:cs typeface="Georgia"/>
              </a:rPr>
              <a:t>— 06 —</a:t>
            </a:r>
          </a:p>
        </p:txBody>
      </p:sp>
      <p:sp>
        <p:nvSpPr>
          <p:cNvPr id="5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BB1CEAB6-AABE-4DB9-A97C-D25AEF895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7B6A78"/>
                </a:solidFill>
                <a:latin typeface="Georgia"/>
                <a:ea typeface="Georgia"/>
                <a:cs typeface="Georgia"/>
              </a:defRPr>
            </a:pPr>
            <a:r>
              <a:rPr sz="900" b="0" i="0">
                <a:solidFill>
                  <a:srgbClr val="7B6A78"/>
                </a:solidFill>
                <a:latin typeface="Georgia"/>
                <a:ea typeface="Georgia"/>
                <a:cs typeface="Georgia"/>
              </a:rPr>
              <a:t>AI NASU LIFE</a:t>
            </a:r>
          </a:p>
        </p:txBody>
      </p:sp>
      <p:sp>
        <p:nvSpPr>
          <p:cNvPr id="6" name="何を持ち帰りたい？">
            <a:extLst xmlns:a="http://schemas.openxmlformats.org/drawingml/2006/main">
              <a:ext uri="{FF2B5EF4-FFF2-40B4-BE49-F238E27FC236}">
                <a16:creationId xmlns:a16="http://schemas.microsoft.com/office/drawing/2014/main" id="{B800E489-917A-4A76-BBD6-2083D7C76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038350"/>
            <a:ext cx="9525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4050" b="0" i="0">
                <a:solidFill>
                  <a:srgbClr val="2B1B31"/>
                </a:solidFill>
                <a:latin typeface="Yu Mincho"/>
                <a:ea typeface="Yu Mincho"/>
                <a:cs typeface="Yu Mincho"/>
              </a:defRPr>
            </a:pPr>
            <a:r>
              <a:rPr sz="4050" b="0" i="0">
                <a:solidFill>
                  <a:srgbClr val="2B1B31"/>
                </a:solidFill>
                <a:latin typeface="Yu Mincho"/>
                <a:ea typeface="Yu Mincho"/>
                <a:cs typeface="Yu Mincho"/>
              </a:rPr>
              <a:t>何を持ち帰りたい？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0EE653-D82E-44C5-AFA1-B76513FAE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6096000" y="2895600"/>
            <a:ext cx="0" cy="47625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032B7A-19EE-454D-A4A8-8369D7F8E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0" y="3371850"/>
            <a:ext cx="5334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74BDBD7-99B1-42CD-A06A-A0E529D4C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3429000" y="3371850"/>
            <a:ext cx="0" cy="3429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44E5A1-A239-49A3-A378-ED107787E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1850" y="3714750"/>
            <a:ext cx="114300" cy="11430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11" name="一冊を深く読む視点">
            <a:extLst xmlns:a="http://schemas.openxmlformats.org/drawingml/2006/main">
              <a:ext uri="{FF2B5EF4-FFF2-40B4-BE49-F238E27FC236}">
                <a16:creationId xmlns:a16="http://schemas.microsoft.com/office/drawing/2014/main" id="{757B8DCA-EDA2-4C93-9A46-A62B5E236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038600"/>
            <a:ext cx="457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A88A52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350" b="0" i="0">
                <a:solidFill>
                  <a:srgbClr val="A88A52"/>
                </a:solidFill>
                <a:latin typeface="Yu Mincho Demibold"/>
                <a:ea typeface="Yu Mincho Demibold"/>
                <a:cs typeface="Yu Mincho Demibold"/>
              </a:rPr>
              <a:t>一冊を深く読む視点</a:t>
            </a:r>
          </a:p>
        </p:txBody>
      </p:sp>
      <p:sp>
        <p:nvSpPr>
          <p:cNvPr id="12" name="同じ本を読む形式">
            <a:extLst xmlns:a="http://schemas.openxmlformats.org/drawingml/2006/main">
              <a:ext uri="{FF2B5EF4-FFF2-40B4-BE49-F238E27FC236}">
                <a16:creationId xmlns:a16="http://schemas.microsoft.com/office/drawing/2014/main" id="{3C6781B6-69D8-40C1-8296-2BEC45709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400550"/>
            <a:ext cx="457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150" b="0" i="0">
                <a:solidFill>
                  <a:srgbClr val="2B1B31"/>
                </a:solidFill>
                <a:latin typeface="Yu Mincho"/>
                <a:ea typeface="Yu Mincho"/>
                <a:cs typeface="Yu Mincho"/>
              </a:defRPr>
            </a:pPr>
            <a:r>
              <a:rPr sz="3150" b="0" i="0">
                <a:solidFill>
                  <a:srgbClr val="2B1B31"/>
                </a:solidFill>
                <a:latin typeface="Yu Mincho"/>
                <a:ea typeface="Yu Mincho"/>
                <a:cs typeface="Yu Mincho"/>
              </a:rPr>
              <a:t>同じ本を読む形式</a:t>
            </a:r>
          </a:p>
        </p:txBody>
      </p:sp>
      <p:sp>
        <p:nvSpPr>
          <p:cNvPr id="13" name="共通の場面について話す">
            <a:extLst xmlns:a="http://schemas.openxmlformats.org/drawingml/2006/main">
              <a:ext uri="{FF2B5EF4-FFF2-40B4-BE49-F238E27FC236}">
                <a16:creationId xmlns:a16="http://schemas.microsoft.com/office/drawing/2014/main" id="{DCAFF143-2B4D-42C2-AFA6-6F48B0747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863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 i="0">
                <a:solidFill>
                  <a:srgbClr val="7B6A7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7B6A78"/>
                </a:solidFill>
                <a:latin typeface="Yu Gothic Medium"/>
                <a:ea typeface="Yu Gothic Medium"/>
                <a:cs typeface="Yu Gothic Medium"/>
              </a:rPr>
              <a:t>共通の場面について話す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67A5A4-E71A-4EBF-857C-6A1FF04C2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8763000" y="3371850"/>
            <a:ext cx="0" cy="3429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33FE6AE-38E3-4B7F-A642-E940B60A1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05850" y="3714750"/>
            <a:ext cx="114300" cy="11430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16" name="次に読む本の候補">
            <a:extLst xmlns:a="http://schemas.openxmlformats.org/drawingml/2006/main">
              <a:ext uri="{FF2B5EF4-FFF2-40B4-BE49-F238E27FC236}">
                <a16:creationId xmlns:a16="http://schemas.microsoft.com/office/drawing/2014/main" id="{D4637EC1-1520-4B04-8759-8A807A61A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38600"/>
            <a:ext cx="4572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A88A52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350" b="0" i="0">
                <a:solidFill>
                  <a:srgbClr val="A88A52"/>
                </a:solidFill>
                <a:latin typeface="Yu Mincho Demibold"/>
                <a:ea typeface="Yu Mincho Demibold"/>
                <a:cs typeface="Yu Mincho Demibold"/>
              </a:rPr>
              <a:t>次に読む本の候補</a:t>
            </a:r>
          </a:p>
        </p:txBody>
      </p:sp>
      <p:sp>
        <p:nvSpPr>
          <p:cNvPr id="17" name="本を持ち寄る形式">
            <a:extLst xmlns:a="http://schemas.openxmlformats.org/drawingml/2006/main">
              <a:ext uri="{FF2B5EF4-FFF2-40B4-BE49-F238E27FC236}">
                <a16:creationId xmlns:a16="http://schemas.microsoft.com/office/drawing/2014/main" id="{A0567D54-241F-4255-94E1-EE590ACC0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400550"/>
            <a:ext cx="4572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3150" b="0" i="0">
                <a:solidFill>
                  <a:srgbClr val="2B1B31"/>
                </a:solidFill>
                <a:latin typeface="Yu Mincho"/>
                <a:ea typeface="Yu Mincho"/>
                <a:cs typeface="Yu Mincho"/>
              </a:defRPr>
            </a:pPr>
            <a:r>
              <a:rPr sz="3150" b="0" i="0">
                <a:solidFill>
                  <a:srgbClr val="2B1B31"/>
                </a:solidFill>
                <a:latin typeface="Yu Mincho"/>
                <a:ea typeface="Yu Mincho"/>
                <a:cs typeface="Yu Mincho"/>
              </a:rPr>
              <a:t>本を持ち寄る形式</a:t>
            </a:r>
          </a:p>
        </p:txBody>
      </p:sp>
      <p:sp>
        <p:nvSpPr>
          <p:cNvPr id="18" name="一人ずつ本を紹介する">
            <a:extLst xmlns:a="http://schemas.openxmlformats.org/drawingml/2006/main">
              <a:ext uri="{FF2B5EF4-FFF2-40B4-BE49-F238E27FC236}">
                <a16:creationId xmlns:a16="http://schemas.microsoft.com/office/drawing/2014/main" id="{AF24BBF3-7BE2-4E6C-A79F-FCF2F1669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0863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 i="0">
                <a:solidFill>
                  <a:srgbClr val="7B6A78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575" b="0" i="0">
                <a:solidFill>
                  <a:srgbClr val="7B6A78"/>
                </a:solidFill>
                <a:latin typeface="Yu Gothic Medium"/>
                <a:ea typeface="Yu Gothic Medium"/>
                <a:cs typeface="Yu Gothic Medium"/>
              </a:rPr>
              <a:t>一人ずつ本を紹介する</a:t>
            </a:r>
          </a:p>
        </p:txBody>
      </p:sp>
    </p:spTree>
    <p:extLst>
      <p:ext uri="{BB962C8B-B14F-4D97-AF65-F5344CB8AC3E}">
        <p14:creationId xmlns:p14="http://schemas.microsoft.com/office/powerpoint/2010/main" val="846512530"/>
      </p:ext>
    </p:extLst>
  </p:cSld>
</p:sld>
</file>

<file path=ppt/slides/slide7.xml><?xml version="1.0" encoding="utf-8"?>
<p:sld xmlns:p="http://schemas.openxmlformats.org/presentationml/2006/main">
  <p:cSld>
    <p:bg>
      <p:bgPr>
        <a:gradFill xmlns:a="http://schemas.openxmlformats.org/drawingml/2006/main">
          <a:gsLst>
            <a:gs pos="0">
              <a:srgbClr val="2B1B31"/>
            </a:gs>
            <a:gs pos="100000">
              <a:srgbClr val="3D2944"/>
            </a:gs>
          </a:gsLst>
          <a:lin ang="7200000"/>
        </a:gra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97649ED-90C5-4B69-B673-5988ADD14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524500" y="7048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FBD7A3-0029-4A72-A7ED-932150995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57225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3" name="対話で大切にすること">
            <a:extLst xmlns:a="http://schemas.openxmlformats.org/drawingml/2006/main">
              <a:ext uri="{FF2B5EF4-FFF2-40B4-BE49-F238E27FC236}">
                <a16:creationId xmlns:a16="http://schemas.microsoft.com/office/drawing/2014/main" id="{7B37D8C4-DECD-477A-B38D-8071236E7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876300"/>
            <a:ext cx="9525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285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対話で大切にすること</a:t>
            </a:r>
          </a:p>
        </p:txBody>
      </p:sp>
      <p:sp>
        <p:nvSpPr>
          <p:cNvPr id="4" name="— 07 —">
            <a:extLst xmlns:a="http://schemas.openxmlformats.org/drawingml/2006/main">
              <a:ext uri="{FF2B5EF4-FFF2-40B4-BE49-F238E27FC236}">
                <a16:creationId xmlns:a16="http://schemas.microsoft.com/office/drawing/2014/main" id="{380E674D-54F6-4230-8B2B-7BB6A872F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CDBFC9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CDBFC9"/>
                </a:solidFill>
                <a:latin typeface="Georgia"/>
                <a:ea typeface="Georgia"/>
                <a:cs typeface="Georgia"/>
              </a:rPr>
              <a:t>— 07 —</a:t>
            </a:r>
          </a:p>
        </p:txBody>
      </p:sp>
      <p:sp>
        <p:nvSpPr>
          <p:cNvPr id="5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DBAD0236-10A1-4C6B-998C-B4091455B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CDBFC9"/>
                </a:solidFill>
                <a:latin typeface="Georgia"/>
                <a:ea typeface="Georgia"/>
                <a:cs typeface="Georgia"/>
              </a:defRPr>
            </a:pPr>
            <a:r>
              <a:rPr sz="900" b="0" i="0">
                <a:solidFill>
                  <a:srgbClr val="CDBFC9"/>
                </a:solidFill>
                <a:latin typeface="Georgia"/>
                <a:ea typeface="Georgia"/>
                <a:cs typeface="Georgia"/>
              </a:rPr>
              <a:t>AI NASU LIFE</a:t>
            </a:r>
          </a:p>
        </p:txBody>
      </p:sp>
      <p:sp>
        <p:nvSpPr>
          <p:cNvPr id="6" name="感想が違っても、 そのまま聞く">
            <a:extLst xmlns:a="http://schemas.openxmlformats.org/drawingml/2006/main">
              <a:ext uri="{FF2B5EF4-FFF2-40B4-BE49-F238E27FC236}">
                <a16:creationId xmlns:a16="http://schemas.microsoft.com/office/drawing/2014/main" id="{A74F809A-3176-4066-996D-29FA14A0F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09750"/>
            <a:ext cx="10287000" cy="2095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5000"/>
              </a:lnSpc>
              <a:buNone/>
              <a:defRPr sz="615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615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感想が違っても、</a:t>
            </a:r>
          </a:p>
          <a:p xmlns:a="http://schemas.openxmlformats.org/drawingml/2006/main">
            <a:pPr algn="ctr">
              <a:lnSpc>
                <a:spcPct val="115000"/>
              </a:lnSpc>
              <a:buNone/>
              <a:defRPr sz="615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615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そのまま聞く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8E0072-CB8A-40D8-854E-C9CD0077C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524500" y="41719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80E53F-42A4-42DF-8385-2BFAD844A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4124325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9" name="声かけ例">
            <a:extLst xmlns:a="http://schemas.openxmlformats.org/drawingml/2006/main">
              <a:ext uri="{FF2B5EF4-FFF2-40B4-BE49-F238E27FC236}">
                <a16:creationId xmlns:a16="http://schemas.microsoft.com/office/drawing/2014/main" id="{38CD3183-8105-4A12-AA63-075855BE4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38650"/>
            <a:ext cx="952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050" b="0" i="0">
                <a:solidFill>
                  <a:srgbClr val="C8A86B"/>
                </a:solidFill>
                <a:latin typeface="Yu Mincho Demibold"/>
                <a:ea typeface="Yu Mincho Demibold"/>
                <a:cs typeface="Yu Mincho Demibold"/>
              </a:defRPr>
            </a:pPr>
            <a:r>
              <a:rPr sz="1050" b="0" i="0">
                <a:solidFill>
                  <a:srgbClr val="C8A86B"/>
                </a:solidFill>
                <a:latin typeface="Yu Mincho Demibold"/>
                <a:ea typeface="Yu Mincho Demibold"/>
                <a:cs typeface="Yu Mincho Demibold"/>
              </a:rPr>
              <a:t>声かけ例</a:t>
            </a:r>
          </a:p>
        </p:txBody>
      </p:sp>
      <p:sp>
        <p:nvSpPr>
          <p:cNvPr id="10" name="そんな読み方もあるんですね。　　　どの場面でそう感じましたか？">
            <a:extLst xmlns:a="http://schemas.openxmlformats.org/drawingml/2006/main">
              <a:ext uri="{FF2B5EF4-FFF2-40B4-BE49-F238E27FC236}">
                <a16:creationId xmlns:a16="http://schemas.microsoft.com/office/drawing/2014/main" id="{571390A4-66F8-42E1-9911-EC8D24C9D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762500"/>
            <a:ext cx="9525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650" b="0" i="0">
                <a:solidFill>
                  <a:srgbClr val="F5EFE6"/>
                </a:solidFill>
                <a:latin typeface="Yu Mincho"/>
                <a:ea typeface="Yu Mincho"/>
                <a:cs typeface="Yu Mincho"/>
              </a:defRPr>
            </a:pPr>
            <a:r>
              <a:rPr sz="1650" b="0" i="0">
                <a:solidFill>
                  <a:srgbClr val="F5EFE6"/>
                </a:solidFill>
                <a:latin typeface="Yu Mincho"/>
                <a:ea typeface="Yu Mincho"/>
                <a:cs typeface="Yu Mincho"/>
              </a:rPr>
              <a:t>そんな読み方もあるんですね。　　　どの場面でそう感じましたか？</a:t>
            </a:r>
          </a:p>
        </p:txBody>
      </p:sp>
      <p:sp>
        <p:nvSpPr>
          <p:cNvPr id="11" name="相手の言葉を聞いてから、問いを返す">
            <a:extLst xmlns:a="http://schemas.openxmlformats.org/drawingml/2006/main">
              <a:ext uri="{FF2B5EF4-FFF2-40B4-BE49-F238E27FC236}">
                <a16:creationId xmlns:a16="http://schemas.microsoft.com/office/drawing/2014/main" id="{381C6017-8783-418B-97C8-20E69C90F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429250"/>
            <a:ext cx="952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350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defRPr>
            </a:pPr>
            <a:r>
              <a:rPr sz="1350" b="0" i="0">
                <a:solidFill>
                  <a:srgbClr val="CDBFC9"/>
                </a:solidFill>
                <a:latin typeface="Yu Gothic Medium"/>
                <a:ea typeface="Yu Gothic Medium"/>
                <a:cs typeface="Yu Gothic Medium"/>
              </a:rPr>
              <a:t>相手の言葉を聞いてから、問いを返す</a:t>
            </a:r>
          </a:p>
        </p:txBody>
      </p:sp>
    </p:spTree>
    <p:extLst>
      <p:ext uri="{BB962C8B-B14F-4D97-AF65-F5344CB8AC3E}">
        <p14:creationId xmlns:p14="http://schemas.microsoft.com/office/powerpoint/2010/main" val="1250493365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5EFE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7B4460-DFD3-4857-ABFE-B0102BF54B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524500" y="70485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6240D2-D03C-4E6A-9C70-5FB50648E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657225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3" name="開催前のチェック">
            <a:extLst xmlns:a="http://schemas.openxmlformats.org/drawingml/2006/main">
              <a:ext uri="{FF2B5EF4-FFF2-40B4-BE49-F238E27FC236}">
                <a16:creationId xmlns:a16="http://schemas.microsoft.com/office/drawing/2014/main" id="{17E31351-B0DE-4AB7-AC11-1B1D294B1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876300"/>
            <a:ext cx="9525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850" b="0" i="0">
                <a:solidFill>
                  <a:srgbClr val="2B1B31"/>
                </a:solidFill>
                <a:latin typeface="Yu Mincho"/>
                <a:ea typeface="Yu Mincho"/>
                <a:cs typeface="Yu Mincho"/>
              </a:defRPr>
            </a:pPr>
            <a:r>
              <a:rPr sz="2850" b="0" i="0">
                <a:solidFill>
                  <a:srgbClr val="2B1B31"/>
                </a:solidFill>
                <a:latin typeface="Yu Mincho"/>
                <a:ea typeface="Yu Mincho"/>
                <a:cs typeface="Yu Mincho"/>
              </a:rPr>
              <a:t>開催前のチェック</a:t>
            </a:r>
          </a:p>
        </p:txBody>
      </p:sp>
      <p:sp>
        <p:nvSpPr>
          <p:cNvPr id="4" name="— 08 —">
            <a:extLst xmlns:a="http://schemas.openxmlformats.org/drawingml/2006/main">
              <a:ext uri="{FF2B5EF4-FFF2-40B4-BE49-F238E27FC236}">
                <a16:creationId xmlns:a16="http://schemas.microsoft.com/office/drawing/2014/main" id="{FE13FF70-0064-4FBE-9F69-909A9A15B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975" b="0" i="0">
                <a:solidFill>
                  <a:srgbClr val="7B6A78"/>
                </a:solidFill>
                <a:latin typeface="Georgia"/>
                <a:ea typeface="Georgia"/>
                <a:cs typeface="Georgia"/>
              </a:defRPr>
            </a:pPr>
            <a:r>
              <a:rPr sz="975" b="0" i="0">
                <a:solidFill>
                  <a:srgbClr val="7B6A78"/>
                </a:solidFill>
                <a:latin typeface="Georgia"/>
                <a:ea typeface="Georgia"/>
                <a:cs typeface="Georgia"/>
              </a:rPr>
              <a:t>— 08 —</a:t>
            </a:r>
          </a:p>
        </p:txBody>
      </p:sp>
      <p:sp>
        <p:nvSpPr>
          <p:cNvPr id="5" name="AI NASU LIFE">
            <a:extLst xmlns:a="http://schemas.openxmlformats.org/drawingml/2006/main">
              <a:ext uri="{FF2B5EF4-FFF2-40B4-BE49-F238E27FC236}">
                <a16:creationId xmlns:a16="http://schemas.microsoft.com/office/drawing/2014/main" id="{7ED914D3-9CDC-4ECF-9568-E9A7B4918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324600"/>
            <a:ext cx="1905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00" b="0" i="0">
                <a:solidFill>
                  <a:srgbClr val="7B6A78"/>
                </a:solidFill>
                <a:latin typeface="Georgia"/>
                <a:ea typeface="Georgia"/>
                <a:cs typeface="Georgia"/>
              </a:defRPr>
            </a:pPr>
            <a:r>
              <a:rPr sz="900" b="0" i="0">
                <a:solidFill>
                  <a:srgbClr val="7B6A78"/>
                </a:solidFill>
                <a:latin typeface="Georgia"/>
                <a:ea typeface="Georgia"/>
                <a:cs typeface="Georgia"/>
              </a:rPr>
              <a:t>AI NASU LIFE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B0A714-DC98-4457-96B3-907E0BA1F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1333500" y="1619250"/>
            <a:ext cx="9525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1333500" y="1638300"/>
          <a:ext xmlns:a="http://schemas.openxmlformats.org/drawingml/2006/main" cx="9525000" cy="3790950"/>
        </p:xfrm>
        <a:graphic xmlns:a="http://schemas.openxmlformats.org/drawingml/2006/main">
          <a:graphicData uri="http://schemas.openxmlformats.org/drawingml/2006/table">
            <a:tbl>
              <a:tblPr firstRow="0" firstCol="0" bandRow="0"/>
              <a:tblGrid>
                <a:gridCol w="2286000"/>
                <a:gridCol w="6096000"/>
                <a:gridCol w="1143000"/>
              </a:tblGrid>
              <a:tr h="476250"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350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確認すること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8A86B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350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決めておく内容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8A86B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350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確認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8A86B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目的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何を話したいか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本・テーマ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同じ本か、持ち寄りか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日時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開始時刻と終了時刻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場所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会場または接続先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参加方法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申込み方法と人数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D9CFC6"/>
                      </a:solidFill>
                    </a:lnB>
                    <a:noFill/>
                  </a:tcPr>
                </a:tc>
              </a:tr>
              <a:tr h="552450"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Mincho Demibold"/>
                          <a:ea typeface="Yu Mincho Demibold"/>
                          <a:cs typeface="Yu Mincho Demibold"/>
                        </a:rPr>
                        <a:t>進行役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8A86B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当日の担当者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8A86B"/>
                      </a:solidFill>
                    </a:lnB>
                    <a:noFill/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algn="ctr"/>
                      <a:r>
                        <a:rPr sz="1575" b="0">
                          <a:solidFill>
                            <a:srgbClr val="2B1B31"/>
                          </a:solidFill>
                          <a:latin typeface="Yu Gothic Medium"/>
                          <a:ea typeface="Yu Gothic Medium"/>
                          <a:cs typeface="Yu Gothic Medium"/>
                        </a:rPr>
                        <a:t>□</a:t>
                      </a:r>
                    </a:p>
                  </a:txBody>
                  <a:tcPr marL="152400" marR="114300" marT="38100" marB="38100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C8A86B"/>
                      </a:solidFill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92645D-930A-48C3-ADD2-DBC9A6DA1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flipH="0" flipV="0">
            <a:off x="5524500" y="5676900"/>
            <a:ext cx="11430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8A86B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F87C1EA-6873-45AD-81C7-C623C2AF7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5629275"/>
            <a:ext cx="95250" cy="95250"/>
          </a:xfrm>
          <a:prstGeom xmlns:a="http://schemas.openxmlformats.org/drawingml/2006/main" prst="diamond">
            <a:avLst/>
          </a:prstGeom>
          <a:solidFill xmlns:a="http://schemas.openxmlformats.org/drawingml/2006/main">
            <a:srgbClr val="C8A86B"/>
          </a:solidFill>
          <a:ln xmlns:a="http://schemas.openxmlformats.org/drawingml/2006/main" w="0">
            <a:noFill/>
          </a:ln>
        </p:spPr>
      </p:sp>
      <p:sp>
        <p:nvSpPr>
          <p:cNvPr id="10" name="まず、本・日時・場所を決める">
            <a:extLst xmlns:a="http://schemas.openxmlformats.org/drawingml/2006/main">
              <a:ext uri="{FF2B5EF4-FFF2-40B4-BE49-F238E27FC236}">
                <a16:creationId xmlns:a16="http://schemas.microsoft.com/office/drawing/2014/main" id="{DB531B55-BD08-4D9D-B121-E83E7902E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829300"/>
            <a:ext cx="952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 i="0">
                <a:solidFill>
                  <a:srgbClr val="2B1B31"/>
                </a:solidFill>
                <a:latin typeface="Yu Mincho"/>
                <a:ea typeface="Yu Mincho"/>
                <a:cs typeface="Yu Mincho"/>
              </a:defRPr>
            </a:pPr>
            <a:r>
              <a:rPr sz="1575" b="0" i="0">
                <a:solidFill>
                  <a:srgbClr val="2B1B31"/>
                </a:solidFill>
                <a:latin typeface="Yu Mincho"/>
                <a:ea typeface="Yu Mincho"/>
                <a:cs typeface="Yu Mincho"/>
              </a:rPr>
              <a:t>まず、本・日時・場所を決める</a:t>
            </a:r>
          </a:p>
        </p:txBody>
      </p:sp>
    </p:spTree>
    <p:extLst>
      <p:ext uri="{BB962C8B-B14F-4D97-AF65-F5344CB8AC3E}">
        <p14:creationId xmlns:p14="http://schemas.microsoft.com/office/powerpoint/2010/main" val="5032624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  <a:effectStyle>
          <a:effectLst>
            <a:outerShdw blurRad="323850" dist="133350" dir="5400000">
              <a:srgbClr val="1C3A2F">
                <a:alpha val="16000"/>
              </a:srgbClr>
            </a:outerShdw>
          </a:effectLst>
        </a:effectStyle>
        <a:effectStyle>
          <a:effectLst>
            <a:outerShdw blurRad="171450" dist="76200" dir="5400000">
              <a:srgbClr val="6B4A3A">
                <a:alpha val="18000"/>
              </a:srgbClr>
            </a:outerShdw>
          </a:effectLst>
        </a:effectStyle>
        <a:effectStyle>
          <a:effectLst>
            <a:outerShdw blurRad="476250" dist="190500" dir="5400000">
              <a:srgbClr val="0F2E27">
                <a:alpha val="12000"/>
              </a:srgbClr>
            </a:outerShdw>
          </a:effectLst>
        </a:effectStyle>
        <a:effectStyle>
          <a:effectLst>
            <a:outerShdw blurRad="190500" dist="57150" dir="5400000">
              <a:srgbClr val="0F2E27">
                <a:alpha val="8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2026-09-22T17:59:10.3850000Z</dcterms:created>
  <dcterms:modified xsi:type="dcterms:W3CDTF">2026-09-22T17:59:10.3850000Z</dcterms:modified>
</coreProperties>
</file>